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8" r:id="rId3"/>
    <p:sldMasterId id="2147483699" r:id="rId4"/>
    <p:sldMasterId id="2147483700" r:id="rId5"/>
    <p:sldMasterId id="214748370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</p:sldIdLst>
  <p:sldSz cy="5143500" cx="9144000"/>
  <p:notesSz cx="6858000" cy="9144000"/>
  <p:embeddedFontLst>
    <p:embeddedFont>
      <p:font typeface="Merriweather Sans"/>
      <p:regular r:id="rId43"/>
      <p:bold r:id="rId44"/>
      <p:italic r:id="rId45"/>
      <p:boldItalic r:id="rId46"/>
    </p:embeddedFont>
    <p:embeddedFont>
      <p:font typeface="Helvetica Neue"/>
      <p:regular r:id="rId47"/>
      <p:bold r:id="rId48"/>
      <p:italic r:id="rId49"/>
      <p:boldItalic r:id="rId50"/>
    </p:embeddedFont>
    <p:embeddedFont>
      <p:font typeface="Helvetica Neue Light"/>
      <p:regular r:id="rId51"/>
      <p:bold r:id="rId52"/>
      <p:italic r:id="rId53"/>
      <p:boldItalic r:id="rId54"/>
    </p:embeddedFont>
    <p:embeddedFont>
      <p:font typeface="Gill Sans"/>
      <p:regular r:id="rId55"/>
      <p:bold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MerriweatherSans-bold.fntdata"/><Relationship Id="rId43" Type="http://schemas.openxmlformats.org/officeDocument/2006/relationships/font" Target="fonts/MerriweatherSans-regular.fntdata"/><Relationship Id="rId46" Type="http://schemas.openxmlformats.org/officeDocument/2006/relationships/font" Target="fonts/MerriweatherSans-boldItalic.fntdata"/><Relationship Id="rId45" Type="http://schemas.openxmlformats.org/officeDocument/2006/relationships/font" Target="fonts/MerriweatherSans-italic.fntdata"/><Relationship Id="rId1" Type="http://schemas.openxmlformats.org/officeDocument/2006/relationships/theme" Target="theme/theme5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font" Target="fonts/HelveticaNeue-bold.fntdata"/><Relationship Id="rId47" Type="http://schemas.openxmlformats.org/officeDocument/2006/relationships/font" Target="fonts/HelveticaNeue-regular.fntdata"/><Relationship Id="rId49" Type="http://schemas.openxmlformats.org/officeDocument/2006/relationships/font" Target="fonts/HelveticaNeue-italic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HelveticaNeueLight-regular.fntdata"/><Relationship Id="rId50" Type="http://schemas.openxmlformats.org/officeDocument/2006/relationships/font" Target="fonts/HelveticaNeue-boldItalic.fntdata"/><Relationship Id="rId53" Type="http://schemas.openxmlformats.org/officeDocument/2006/relationships/font" Target="fonts/HelveticaNeueLight-italic.fntdata"/><Relationship Id="rId52" Type="http://schemas.openxmlformats.org/officeDocument/2006/relationships/font" Target="fonts/HelveticaNeueLight-bold.fntdata"/><Relationship Id="rId11" Type="http://schemas.openxmlformats.org/officeDocument/2006/relationships/slide" Target="slides/slide4.xml"/><Relationship Id="rId55" Type="http://schemas.openxmlformats.org/officeDocument/2006/relationships/font" Target="fonts/GillSans-regular.fntdata"/><Relationship Id="rId10" Type="http://schemas.openxmlformats.org/officeDocument/2006/relationships/slide" Target="slides/slide3.xml"/><Relationship Id="rId54" Type="http://schemas.openxmlformats.org/officeDocument/2006/relationships/font" Target="fonts/HelveticaNeueLight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56" Type="http://schemas.openxmlformats.org/officeDocument/2006/relationships/font" Target="fonts/GillSans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7be483e1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27be483e1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7bdd75c69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8" name="Google Shape;368;g27bdd75c69_0_1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9162b3799_5_30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3" name="Google Shape;393;g29162b3799_5_30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9162b3799_30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0" name="Google Shape;410;g29162b3799_3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9162b3799_5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9162b3799_5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9162b3799_5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9162b3799_5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9162b3799_5_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g29162b3799_5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9162b3799_5_2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  <a:endParaRPr/>
          </a:p>
        </p:txBody>
      </p:sp>
      <p:sp>
        <p:nvSpPr>
          <p:cNvPr id="480" name="Google Shape;480;g29162b3799_5_2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9162b3799_5_2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  <a:endParaRPr/>
          </a:p>
        </p:txBody>
      </p:sp>
      <p:sp>
        <p:nvSpPr>
          <p:cNvPr id="498" name="Google Shape;498;g29162b3799_5_2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9162b3799_5_4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  <a:endParaRPr/>
          </a:p>
        </p:txBody>
      </p:sp>
      <p:sp>
        <p:nvSpPr>
          <p:cNvPr id="516" name="Google Shape;516;g29162b3799_5_4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5b2708fb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5b2708fb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7bdd75c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7bdd75c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9162b3799_5_2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g29162b3799_5_2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7bdd75c69_0_2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g27bdd75c69_0_2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7bdd75c69_0_2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27bdd75c69_0_2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7bdd75c69_0_2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g27bdd75c69_0_2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7bdd75c69_0_2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g27bdd75c69_0_2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7bdd75c69_0_2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g27bdd75c69_0_2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7bdd75c69_0_3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3" name="Google Shape;653;g27bdd75c69_0_3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7bdd75c69_0_3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0" name="Google Shape;680;g27bdd75c69_0_3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7bdd75c69_0_3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g27bdd75c69_0_3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7bdd75c69_0_3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g27bdd75c69_0_3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7bdd75ce4_0_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27bdd75ce4_0_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7bdd75c69_0_3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g27bdd75c69_0_3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29162b3799_5_2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g29162b3799_5_2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7bdd75c69_0_3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g27bdd75c69_0_3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27bdd75c69_0_3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g27bdd75c69_0_3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5b31008a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5b31008a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27bdd75c69_0_4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g27bdd75c69_0_4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bdd75c69_0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27bdd75c69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7bdd75c69_0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27bdd75c69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9162b3799_5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0" name="Google Shape;260;g29162b3799_5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7bdd75c69_0_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1" name="Google Shape;281;g27bdd75c69_0_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7bdd75c69_0_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7" name="Google Shape;307;g27bdd75c69_0_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7bdd75c69_0_1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7" name="Google Shape;347;g27bdd75c69_0_1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 cop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6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8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8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8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0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30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30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3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3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32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32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3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3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p3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34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3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5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3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3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8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38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38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9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1" name="Google Shape;151;p39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39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0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" name="Google Shape;155;p40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4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3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1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41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4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3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43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4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4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Google Shape;168;p44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" name="Google Shape;169;p44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5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45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4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6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" name="Google Shape;176;p46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46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46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7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" name="Google Shape;181;p4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8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48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48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p4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4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0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50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50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5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1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p5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2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Google Shape;200;p52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52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5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3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53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5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4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5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5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18" Type="http://schemas.openxmlformats.org/officeDocument/2006/relationships/theme" Target="../theme/theme4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p37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37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png"/><Relationship Id="rId4" Type="http://schemas.openxmlformats.org/officeDocument/2006/relationships/image" Target="../media/image6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9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6.png"/><Relationship Id="rId6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7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Relationship Id="rId7" Type="http://schemas.openxmlformats.org/officeDocument/2006/relationships/image" Target="../media/image30.png"/><Relationship Id="rId8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7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Relationship Id="rId7" Type="http://schemas.openxmlformats.org/officeDocument/2006/relationships/image" Target="../media/image30.png"/><Relationship Id="rId8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15.png"/><Relationship Id="rId6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pn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7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Relationship Id="rId7" Type="http://schemas.openxmlformats.org/officeDocument/2006/relationships/image" Target="../media/image30.png"/><Relationship Id="rId8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pn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7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Relationship Id="rId7" Type="http://schemas.openxmlformats.org/officeDocument/2006/relationships/image" Target="../media/image30.png"/><Relationship Id="rId8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png"/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7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Relationship Id="rId7" Type="http://schemas.openxmlformats.org/officeDocument/2006/relationships/image" Target="../media/image30.png"/><Relationship Id="rId8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pytorch.org/docs/master/nn.html#nllloss" TargetMode="External"/><Relationship Id="rId4" Type="http://schemas.openxmlformats.org/officeDocument/2006/relationships/hyperlink" Target="http://pytorch.org/docs/master/nn.html#crossentropyloss" TargetMode="External"/><Relationship Id="rId5" Type="http://schemas.openxmlformats.org/officeDocument/2006/relationships/hyperlink" Target="http://willwolf.io/2017/05/18/minimizing_the_negative_log_likelihood_in_english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Relationship Id="rId4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Relationship Id="rId5" Type="http://schemas.openxmlformats.org/officeDocument/2006/relationships/image" Target="../media/image25.png"/><Relationship Id="rId6" Type="http://schemas.openxmlformats.org/officeDocument/2006/relationships/image" Target="../media/image32.png"/><Relationship Id="rId7" Type="http://schemas.openxmlformats.org/officeDocument/2006/relationships/image" Target="../media/image28.png"/><Relationship Id="rId8" Type="http://schemas.openxmlformats.org/officeDocument/2006/relationships/hyperlink" Target="https://ml4a.github.io/ml4a/looking_inside_neural_nets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3.png"/><Relationship Id="rId4" Type="http://schemas.openxmlformats.org/officeDocument/2006/relationships/image" Target="../media/image27.png"/><Relationship Id="rId5" Type="http://schemas.openxmlformats.org/officeDocument/2006/relationships/image" Target="../media/image29.png"/><Relationship Id="rId6" Type="http://schemas.openxmlformats.org/officeDocument/2006/relationships/image" Target="../media/image25.png"/><Relationship Id="rId7" Type="http://schemas.openxmlformats.org/officeDocument/2006/relationships/hyperlink" Target="https://ml4a.github.io/ml4a/looking_inside_neural_nets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png"/><Relationship Id="rId4" Type="http://schemas.openxmlformats.org/officeDocument/2006/relationships/image" Target="../media/image27.png"/><Relationship Id="rId5" Type="http://schemas.openxmlformats.org/officeDocument/2006/relationships/image" Target="../media/image29.png"/><Relationship Id="rId6" Type="http://schemas.openxmlformats.org/officeDocument/2006/relationships/image" Target="../media/image25.png"/><Relationship Id="rId7" Type="http://schemas.openxmlformats.org/officeDocument/2006/relationships/hyperlink" Target="https://ml4a.github.io/ml4a/looking_inside_neural_nets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Relationship Id="rId4" Type="http://schemas.openxmlformats.org/officeDocument/2006/relationships/image" Target="../media/image27.png"/><Relationship Id="rId5" Type="http://schemas.openxmlformats.org/officeDocument/2006/relationships/image" Target="../media/image29.png"/><Relationship Id="rId6" Type="http://schemas.openxmlformats.org/officeDocument/2006/relationships/hyperlink" Target="https://ml4a.github.io/ml4a/looking_inside_neural_nets" TargetMode="External"/><Relationship Id="rId7" Type="http://schemas.openxmlformats.org/officeDocument/2006/relationships/image" Target="../media/image36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6.jpg"/><Relationship Id="rId4" Type="http://schemas.openxmlformats.org/officeDocument/2006/relationships/image" Target="../media/image33.png"/><Relationship Id="rId5" Type="http://schemas.openxmlformats.org/officeDocument/2006/relationships/image" Target="../media/image27.png"/><Relationship Id="rId6" Type="http://schemas.openxmlformats.org/officeDocument/2006/relationships/image" Target="../media/image29.png"/><Relationship Id="rId7" Type="http://schemas.openxmlformats.org/officeDocument/2006/relationships/image" Target="../media/image2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png"/><Relationship Id="rId4" Type="http://schemas.openxmlformats.org/officeDocument/2006/relationships/image" Target="../media/image6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9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36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www.kaggle.com/c/otto-group-product-classification-challenge/dat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jpg"/><Relationship Id="rId4" Type="http://schemas.openxmlformats.org/officeDocument/2006/relationships/image" Target="../media/image3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7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4.png"/><Relationship Id="rId5" Type="http://schemas.openxmlformats.org/officeDocument/2006/relationships/image" Target="../media/image13.png"/><Relationship Id="rId6" Type="http://schemas.openxmlformats.org/officeDocument/2006/relationships/image" Target="../media/image10.png"/><Relationship Id="rId7" Type="http://schemas.openxmlformats.org/officeDocument/2006/relationships/image" Target="../media/image5.png"/><Relationship Id="rId8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14" name="Google Shape;21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5" name="Google Shape;215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55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17" name="Google Shape;217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55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219" name="Google Shape;219;p55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  <a:endParaRPr/>
          </a:p>
        </p:txBody>
      </p:sp>
      <p:cxnSp>
        <p:nvCxnSpPr>
          <p:cNvPr id="371" name="Google Shape;371;p64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72" name="Google Shape;372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64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374" name="Google Shape;374;p6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5" name="Google Shape;375;p64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376" name="Google Shape;376;p64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7" name="Google Shape;377;p64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378" name="Google Shape;378;p64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379" name="Google Shape;379;p64"/>
          <p:cNvSpPr/>
          <p:nvPr/>
        </p:nvSpPr>
        <p:spPr>
          <a:xfrm>
            <a:off x="5703404" y="1494650"/>
            <a:ext cx="14244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  <a:endParaRPr sz="500"/>
          </a:p>
        </p:txBody>
      </p:sp>
      <p:cxnSp>
        <p:nvCxnSpPr>
          <p:cNvPr id="380" name="Google Shape;380;p64"/>
          <p:cNvCxnSpPr/>
          <p:nvPr/>
        </p:nvCxnSpPr>
        <p:spPr>
          <a:xfrm>
            <a:off x="8411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1" name="Google Shape;381;p64"/>
          <p:cNvSpPr/>
          <p:nvPr/>
        </p:nvSpPr>
        <p:spPr>
          <a:xfrm>
            <a:off x="11372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82" name="Google Shape;382;p64"/>
          <p:cNvSpPr/>
          <p:nvPr/>
        </p:nvSpPr>
        <p:spPr>
          <a:xfrm>
            <a:off x="22927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83" name="Google Shape;383;p64"/>
          <p:cNvCxnSpPr/>
          <p:nvPr/>
        </p:nvCxnSpPr>
        <p:spPr>
          <a:xfrm>
            <a:off x="3023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84" name="Google Shape;384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1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64"/>
          <p:cNvSpPr txBox="1"/>
          <p:nvPr/>
        </p:nvSpPr>
        <p:spPr>
          <a:xfrm>
            <a:off x="35991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cxnSp>
        <p:nvCxnSpPr>
          <p:cNvPr id="386" name="Google Shape;386;p64"/>
          <p:cNvCxnSpPr/>
          <p:nvPr/>
        </p:nvCxnSpPr>
        <p:spPr>
          <a:xfrm>
            <a:off x="51347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87" name="Google Shape;387;p64"/>
          <p:cNvCxnSpPr/>
          <p:nvPr/>
        </p:nvCxnSpPr>
        <p:spPr>
          <a:xfrm>
            <a:off x="51537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88" name="Google Shape;388;p64"/>
          <p:cNvCxnSpPr/>
          <p:nvPr/>
        </p:nvCxnSpPr>
        <p:spPr>
          <a:xfrm>
            <a:off x="51633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9" name="Google Shape;389;p64"/>
          <p:cNvSpPr txBox="1"/>
          <p:nvPr/>
        </p:nvSpPr>
        <p:spPr>
          <a:xfrm>
            <a:off x="52893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390" name="Google Shape;390;p64"/>
          <p:cNvSpPr/>
          <p:nvPr/>
        </p:nvSpPr>
        <p:spPr>
          <a:xfrm>
            <a:off x="40194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5"/>
          <p:cNvSpPr txBox="1"/>
          <p:nvPr>
            <p:ph type="title"/>
          </p:nvPr>
        </p:nvSpPr>
        <p:spPr>
          <a:xfrm>
            <a:off x="431625" y="573725"/>
            <a:ext cx="41310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/>
              <a:t>Meet 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  <a:endParaRPr/>
          </a:p>
        </p:txBody>
      </p:sp>
      <p:sp>
        <p:nvSpPr>
          <p:cNvPr id="396" name="Google Shape;396;p65"/>
          <p:cNvSpPr txBox="1"/>
          <p:nvPr/>
        </p:nvSpPr>
        <p:spPr>
          <a:xfrm>
            <a:off x="1543998" y="2607562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cxnSp>
        <p:nvCxnSpPr>
          <p:cNvPr id="397" name="Google Shape;397;p65"/>
          <p:cNvCxnSpPr/>
          <p:nvPr/>
        </p:nvCxnSpPr>
        <p:spPr>
          <a:xfrm flipH="1" rot="10800000">
            <a:off x="3146275" y="2241925"/>
            <a:ext cx="1092600" cy="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98" name="Google Shape;398;p65"/>
          <p:cNvCxnSpPr/>
          <p:nvPr/>
        </p:nvCxnSpPr>
        <p:spPr>
          <a:xfrm>
            <a:off x="3185425" y="2915275"/>
            <a:ext cx="1078800" cy="12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99" name="Google Shape;399;p65"/>
          <p:cNvCxnSpPr/>
          <p:nvPr/>
        </p:nvCxnSpPr>
        <p:spPr>
          <a:xfrm>
            <a:off x="3211525" y="3511525"/>
            <a:ext cx="1055400" cy="21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00" name="Google Shape;400;p65"/>
          <p:cNvSpPr/>
          <p:nvPr/>
        </p:nvSpPr>
        <p:spPr>
          <a:xfrm>
            <a:off x="2040400" y="2010172"/>
            <a:ext cx="1152600" cy="16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401" name="Google Shape;401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6684" y="2691614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65"/>
          <p:cNvSpPr txBox="1"/>
          <p:nvPr/>
        </p:nvSpPr>
        <p:spPr>
          <a:xfrm>
            <a:off x="3074325" y="4105375"/>
            <a:ext cx="1488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Scores (Logits)</a:t>
            </a:r>
            <a:endParaRPr/>
          </a:p>
        </p:txBody>
      </p:sp>
      <p:sp>
        <p:nvSpPr>
          <p:cNvPr id="403" name="Google Shape;403;p65"/>
          <p:cNvSpPr txBox="1"/>
          <p:nvPr/>
        </p:nvSpPr>
        <p:spPr>
          <a:xfrm>
            <a:off x="3344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4" name="Google Shape;404;p65"/>
          <p:cNvSpPr txBox="1"/>
          <p:nvPr/>
        </p:nvSpPr>
        <p:spPr>
          <a:xfrm>
            <a:off x="3344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5" name="Google Shape;405;p65"/>
          <p:cNvSpPr txBox="1"/>
          <p:nvPr/>
        </p:nvSpPr>
        <p:spPr>
          <a:xfrm>
            <a:off x="3344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.1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06" name="Google Shape;406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6928" y="637650"/>
            <a:ext cx="4149885" cy="9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70875" y="1588775"/>
            <a:ext cx="443400" cy="5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6"/>
          <p:cNvSpPr txBox="1"/>
          <p:nvPr>
            <p:ph type="title"/>
          </p:nvPr>
        </p:nvSpPr>
        <p:spPr>
          <a:xfrm>
            <a:off x="431625" y="573725"/>
            <a:ext cx="41310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/>
              <a:t>Meet 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  <a:endParaRPr/>
          </a:p>
        </p:txBody>
      </p:sp>
      <p:cxnSp>
        <p:nvCxnSpPr>
          <p:cNvPr id="413" name="Google Shape;413;p66"/>
          <p:cNvCxnSpPr/>
          <p:nvPr/>
        </p:nvCxnSpPr>
        <p:spPr>
          <a:xfrm>
            <a:off x="5670341" y="224193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414" name="Google Shape;41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3087" y="2582560"/>
            <a:ext cx="422261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66"/>
          <p:cNvSpPr txBox="1"/>
          <p:nvPr/>
        </p:nvSpPr>
        <p:spPr>
          <a:xfrm>
            <a:off x="6135977" y="2119725"/>
            <a:ext cx="837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(y=0)</a:t>
            </a:r>
            <a:endParaRPr sz="500"/>
          </a:p>
        </p:txBody>
      </p:sp>
      <p:cxnSp>
        <p:nvCxnSpPr>
          <p:cNvPr id="416" name="Google Shape;416;p66"/>
          <p:cNvCxnSpPr/>
          <p:nvPr/>
        </p:nvCxnSpPr>
        <p:spPr>
          <a:xfrm>
            <a:off x="5689391" y="2918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7" name="Google Shape;417;p66"/>
          <p:cNvSpPr txBox="1"/>
          <p:nvPr/>
        </p:nvSpPr>
        <p:spPr>
          <a:xfrm>
            <a:off x="6231226" y="2796000"/>
            <a:ext cx="687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 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 y=1)</a:t>
            </a:r>
            <a:endParaRPr sz="500"/>
          </a:p>
        </p:txBody>
      </p:sp>
      <p:cxnSp>
        <p:nvCxnSpPr>
          <p:cNvPr id="418" name="Google Shape;418;p66"/>
          <p:cNvCxnSpPr/>
          <p:nvPr/>
        </p:nvCxnSpPr>
        <p:spPr>
          <a:xfrm>
            <a:off x="5698916" y="3513518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9" name="Google Shape;419;p66"/>
          <p:cNvSpPr txBox="1"/>
          <p:nvPr/>
        </p:nvSpPr>
        <p:spPr>
          <a:xfrm>
            <a:off x="6240752" y="3391300"/>
            <a:ext cx="687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 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(y=</a:t>
            </a: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500"/>
          </a:p>
        </p:txBody>
      </p:sp>
      <p:sp>
        <p:nvSpPr>
          <p:cNvPr id="420" name="Google Shape;420;p66"/>
          <p:cNvSpPr/>
          <p:nvPr/>
        </p:nvSpPr>
        <p:spPr>
          <a:xfrm>
            <a:off x="4257800" y="2086375"/>
            <a:ext cx="1424400" cy="16446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  <a:endParaRPr sz="1500"/>
          </a:p>
        </p:txBody>
      </p:sp>
      <p:sp>
        <p:nvSpPr>
          <p:cNvPr id="421" name="Google Shape;421;p66"/>
          <p:cNvSpPr txBox="1"/>
          <p:nvPr/>
        </p:nvSpPr>
        <p:spPr>
          <a:xfrm>
            <a:off x="1543998" y="2607562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cxnSp>
        <p:nvCxnSpPr>
          <p:cNvPr id="422" name="Google Shape;422;p66"/>
          <p:cNvCxnSpPr/>
          <p:nvPr/>
        </p:nvCxnSpPr>
        <p:spPr>
          <a:xfrm flipH="1" rot="10800000">
            <a:off x="3146275" y="2241925"/>
            <a:ext cx="1092600" cy="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423" name="Google Shape;423;p66"/>
          <p:cNvCxnSpPr/>
          <p:nvPr/>
        </p:nvCxnSpPr>
        <p:spPr>
          <a:xfrm>
            <a:off x="3185425" y="2915275"/>
            <a:ext cx="1078800" cy="12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424" name="Google Shape;424;p66"/>
          <p:cNvCxnSpPr/>
          <p:nvPr/>
        </p:nvCxnSpPr>
        <p:spPr>
          <a:xfrm>
            <a:off x="3211525" y="3511525"/>
            <a:ext cx="1055400" cy="21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25" name="Google Shape;425;p66"/>
          <p:cNvSpPr/>
          <p:nvPr/>
        </p:nvSpPr>
        <p:spPr>
          <a:xfrm>
            <a:off x="2040400" y="2010172"/>
            <a:ext cx="1152600" cy="16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426" name="Google Shape;426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6684" y="2691614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66"/>
          <p:cNvSpPr txBox="1"/>
          <p:nvPr/>
        </p:nvSpPr>
        <p:spPr>
          <a:xfrm>
            <a:off x="3074325" y="4105375"/>
            <a:ext cx="1488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Scores (Logits)</a:t>
            </a:r>
            <a:endParaRPr/>
          </a:p>
        </p:txBody>
      </p:sp>
      <p:sp>
        <p:nvSpPr>
          <p:cNvPr id="428" name="Google Shape;428;p66"/>
          <p:cNvSpPr txBox="1"/>
          <p:nvPr/>
        </p:nvSpPr>
        <p:spPr>
          <a:xfrm>
            <a:off x="5792075" y="4126725"/>
            <a:ext cx="1884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Probabilities</a:t>
            </a:r>
            <a:endParaRPr/>
          </a:p>
        </p:txBody>
      </p:sp>
      <p:sp>
        <p:nvSpPr>
          <p:cNvPr id="429" name="Google Shape;429;p66"/>
          <p:cNvSpPr txBox="1"/>
          <p:nvPr/>
        </p:nvSpPr>
        <p:spPr>
          <a:xfrm>
            <a:off x="3344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66"/>
          <p:cNvSpPr txBox="1"/>
          <p:nvPr/>
        </p:nvSpPr>
        <p:spPr>
          <a:xfrm>
            <a:off x="3344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1.0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66"/>
          <p:cNvSpPr txBox="1"/>
          <p:nvPr/>
        </p:nvSpPr>
        <p:spPr>
          <a:xfrm>
            <a:off x="3344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0.1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2" name="Google Shape;432;p66"/>
          <p:cNvSpPr txBox="1"/>
          <p:nvPr/>
        </p:nvSpPr>
        <p:spPr>
          <a:xfrm>
            <a:off x="5630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0.7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3" name="Google Shape;433;p66"/>
          <p:cNvSpPr txBox="1"/>
          <p:nvPr/>
        </p:nvSpPr>
        <p:spPr>
          <a:xfrm>
            <a:off x="5630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0.2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4" name="Google Shape;434;p66"/>
          <p:cNvSpPr txBox="1"/>
          <p:nvPr/>
        </p:nvSpPr>
        <p:spPr>
          <a:xfrm>
            <a:off x="5630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0.1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35" name="Google Shape;435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6928" y="637650"/>
            <a:ext cx="4149885" cy="9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70875" y="1588775"/>
            <a:ext cx="443400" cy="5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20745"/>
            <a:ext cx="9143999" cy="5022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9875" y="2986575"/>
            <a:ext cx="33975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4750" y="1065775"/>
            <a:ext cx="443400" cy="5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1400" y="2785600"/>
            <a:ext cx="339750" cy="72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3050" y="869725"/>
            <a:ext cx="33975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95750" y="942975"/>
            <a:ext cx="443400" cy="35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6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03426" y="836201"/>
            <a:ext cx="175874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6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95005" y="696350"/>
            <a:ext cx="518895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6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51350" y="2861800"/>
            <a:ext cx="339750" cy="606696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67"/>
          <p:cNvSpPr/>
          <p:nvPr/>
        </p:nvSpPr>
        <p:spPr>
          <a:xfrm>
            <a:off x="3536625" y="48572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451" name="Google Shape;451;p67"/>
          <p:cNvSpPr/>
          <p:nvPr/>
        </p:nvSpPr>
        <p:spPr>
          <a:xfrm>
            <a:off x="5862175" y="0"/>
            <a:ext cx="3384000" cy="485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67"/>
          <p:cNvSpPr/>
          <p:nvPr/>
        </p:nvSpPr>
        <p:spPr>
          <a:xfrm>
            <a:off x="5701275" y="2682425"/>
            <a:ext cx="3384000" cy="183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68"/>
          <p:cNvGrpSpPr/>
          <p:nvPr/>
        </p:nvGrpSpPr>
        <p:grpSpPr>
          <a:xfrm>
            <a:off x="76200" y="120745"/>
            <a:ext cx="9143999" cy="5022756"/>
            <a:chOff x="76200" y="120745"/>
            <a:chExt cx="9143999" cy="5022756"/>
          </a:xfrm>
        </p:grpSpPr>
        <p:pic>
          <p:nvPicPr>
            <p:cNvPr id="458" name="Google Shape;458;p6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9" name="Google Shape;459;p6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0" name="Google Shape;460;p6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1" name="Google Shape;461;p6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2" name="Google Shape;462;p6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3" name="Google Shape;463;p6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4" name="Google Shape;464;p6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5" name="Google Shape;465;p68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6" name="Google Shape;466;p68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7" name="Google Shape;467;p68"/>
          <p:cNvSpPr/>
          <p:nvPr/>
        </p:nvSpPr>
        <p:spPr>
          <a:xfrm>
            <a:off x="3536625" y="48572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9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Cost function: cross entropy</a:t>
            </a:r>
            <a:endParaRPr/>
          </a:p>
        </p:txBody>
      </p:sp>
      <p:pic>
        <p:nvPicPr>
          <p:cNvPr id="473" name="Google Shape;473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600" y="1224100"/>
            <a:ext cx="3967050" cy="2471674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69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pic>
        <p:nvPicPr>
          <p:cNvPr id="475" name="Google Shape;475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3650" y="2197785"/>
            <a:ext cx="196775" cy="351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5150" y="1491215"/>
            <a:ext cx="441600" cy="706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2650" y="2276500"/>
            <a:ext cx="4160250" cy="590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0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483" name="Google Shape;483;p70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Cost function: cross entropy</a:t>
            </a:r>
            <a:endParaRPr/>
          </a:p>
        </p:txBody>
      </p:sp>
      <p:sp>
        <p:nvSpPr>
          <p:cNvPr id="484" name="Google Shape;484;p70"/>
          <p:cNvSpPr txBox="1"/>
          <p:nvPr/>
        </p:nvSpPr>
        <p:spPr>
          <a:xfrm>
            <a:off x="3918675" y="1569225"/>
            <a:ext cx="4944900" cy="2765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 entropy example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numpy </a:t>
            </a: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np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hot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0: 1 0 0 0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1: 0 1 0 0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2: 0 0 1 0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0.7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"loss1 = "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np.sum(-Y * np.log(Y_pred1)))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"loss2 = "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np.sum(-Y * np.log(Y_pred2)))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85" name="Google Shape;485;p70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486" name="Google Shape;486;p7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7" name="Google Shape;487;p7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8" name="Google Shape;488;p7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9" name="Google Shape;489;p7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0" name="Google Shape;490;p7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1" name="Google Shape;491;p7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2" name="Google Shape;492;p7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3" name="Google Shape;493;p7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4" name="Google Shape;494;p7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95" name="Google Shape;495;p7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1"/>
          <p:cNvSpPr txBox="1"/>
          <p:nvPr>
            <p:ph type="title"/>
          </p:nvPr>
        </p:nvSpPr>
        <p:spPr>
          <a:xfrm>
            <a:off x="-8188" y="-1845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/>
              <a:t>C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ross entropy in PyTorch</a:t>
            </a:r>
            <a:endParaRPr/>
          </a:p>
        </p:txBody>
      </p:sp>
      <p:sp>
        <p:nvSpPr>
          <p:cNvPr id="501" name="Google Shape;501;p71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502" name="Google Shape;502;p71"/>
          <p:cNvSpPr txBox="1"/>
          <p:nvPr/>
        </p:nvSpPr>
        <p:spPr>
          <a:xfrm>
            <a:off x="3607925" y="1010325"/>
            <a:ext cx="5426100" cy="3629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Softmax + CrossEntropy (logSoftmax + NLLLoss)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nn.CrossEntropyLoss()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target is of size nBatch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each element in target has to have 0 &lt;= value &lt; nClasses (0-2)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class, not one-hot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Variable(torch.LongTensor([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requires_grad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of size nBatch x nClasses = 1 x 4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Y_pred are logits (not softmax)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l1 = loss(Y_pred1,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l2 = loss(Y_pred2,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"PyTorch Loss1 =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l1.data,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"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PyTorch Loss2="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l2.data)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03" name="Google Shape;503;p71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504" name="Google Shape;504;p7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5" name="Google Shape;505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6" name="Google Shape;506;p7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7" name="Google Shape;507;p7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8" name="Google Shape;508;p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9" name="Google Shape;509;p7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0" name="Google Shape;510;p7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1" name="Google Shape;511;p7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2" name="Google Shape;512;p71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13" name="Google Shape;513;p7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72"/>
          <p:cNvSpPr txBox="1"/>
          <p:nvPr>
            <p:ph type="title"/>
          </p:nvPr>
        </p:nvSpPr>
        <p:spPr>
          <a:xfrm>
            <a:off x="-8188" y="-1845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/>
              <a:t>C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ross entropy in PyTorch</a:t>
            </a:r>
            <a:endParaRPr/>
          </a:p>
        </p:txBody>
      </p:sp>
      <p:sp>
        <p:nvSpPr>
          <p:cNvPr id="519" name="Google Shape;519;p72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520" name="Google Shape;520;p72"/>
          <p:cNvSpPr txBox="1"/>
          <p:nvPr/>
        </p:nvSpPr>
        <p:spPr>
          <a:xfrm>
            <a:off x="3607925" y="866725"/>
            <a:ext cx="5426100" cy="3914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Softmax + CrossEntropy (logSoftmax + NLLLoss)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nn.CrossEntropyLoss()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target is of size nBatch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element in target has to have 0 &lt;= value &lt; nClasses (0-2)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class, not one-hot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Variable(torch.LongTensor([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requires_grad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of size nBatch x nClasses = 2 x 4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Y_pred are logits (not softmax)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0.9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0.8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l1 = loss(Y_pred1,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l2 = loss(Y_pred2,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"Batch Loss1 =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l1.data,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 Loss2="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l2.data)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21" name="Google Shape;521;p72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522" name="Google Shape;522;p7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3" name="Google Shape;523;p7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Google Shape;524;p7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Google Shape;525;p7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6" name="Google Shape;526;p7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7" name="Google Shape;527;p7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8" name="Google Shape;528;p7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9" name="Google Shape;529;p72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0" name="Google Shape;530;p72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31" name="Google Shape;531;p7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7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r>
              <a:rPr lang="en"/>
              <a:t> 9-1: CrossEntropyLoss VS NLLLoss</a:t>
            </a:r>
            <a:endParaRPr/>
          </a:p>
        </p:txBody>
      </p:sp>
      <p:sp>
        <p:nvSpPr>
          <p:cNvPr id="537" name="Google Shape;537;p73"/>
          <p:cNvSpPr txBox="1"/>
          <p:nvPr>
            <p:ph idx="1" type="body"/>
          </p:nvPr>
        </p:nvSpPr>
        <p:spPr>
          <a:xfrm>
            <a:off x="495450" y="1595075"/>
            <a:ext cx="8280900" cy="2711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What are the differences?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Check out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http://pytorch.org/docs/master/nn.html#nllloss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 u="sng">
                <a:solidFill>
                  <a:schemeClr val="hlink"/>
                </a:solidFill>
                <a:hlinkClick r:id="rId4"/>
              </a:rPr>
              <a:t>http://pytorch.org/docs/master/nn.html#crossentropyloss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Minimizing the Negative Log-Likelihood, in English </a:t>
            </a:r>
            <a:r>
              <a:rPr lang="en" sz="2000" u="sng">
                <a:solidFill>
                  <a:schemeClr val="hlink"/>
                </a:solidFill>
                <a:hlinkClick r:id="rId5"/>
              </a:rPr>
              <a:t>http://willwolf.io/2017/05/18/minimizing_the_negative_log_likelihood_in_english/</a:t>
            </a:r>
            <a:r>
              <a:rPr lang="en" sz="2000"/>
              <a:t>  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6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for Comments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Please feel free to add comments directly on these slides.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  <a:endParaRPr sz="2800"/>
          </a:p>
        </p:txBody>
      </p:sp>
      <p:sp>
        <p:nvSpPr>
          <p:cNvPr id="225" name="Google Shape;225;p56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  <a:endParaRPr sz="1200"/>
          </a:p>
        </p:txBody>
      </p:sp>
      <p:pic>
        <p:nvPicPr>
          <p:cNvPr id="226" name="Google Shape;226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2" name="Google Shape;542;p74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3" name="Google Shape;543;p74"/>
          <p:cNvSpPr/>
          <p:nvPr/>
        </p:nvSpPr>
        <p:spPr>
          <a:xfrm>
            <a:off x="4786574" y="1762273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544" name="Google Shape;544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8049" y="2106051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74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546" name="Google Shape;546;p74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7" name="Google Shape;547;p74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548" name="Google Shape;548;p74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9" name="Google Shape;549;p74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  <a:endParaRPr sz="500"/>
          </a:p>
        </p:txBody>
      </p:sp>
      <p:sp>
        <p:nvSpPr>
          <p:cNvPr id="550" name="Google Shape;550;p74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551" name="Google Shape;551;p74"/>
          <p:cNvSpPr/>
          <p:nvPr/>
        </p:nvSpPr>
        <p:spPr>
          <a:xfrm>
            <a:off x="5949804" y="1762273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1"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</a:t>
            </a:r>
            <a:r>
              <a:rPr b="1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  <a:endParaRPr sz="500"/>
          </a:p>
        </p:txBody>
      </p:sp>
      <p:sp>
        <p:nvSpPr>
          <p:cNvPr id="552" name="Google Shape;552;p74"/>
          <p:cNvSpPr txBox="1"/>
          <p:nvPr/>
        </p:nvSpPr>
        <p:spPr>
          <a:xfrm>
            <a:off x="5766337" y="4292046"/>
            <a:ext cx="1321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NLLLoss</a:t>
            </a:r>
            <a:endParaRPr sz="500"/>
          </a:p>
        </p:txBody>
      </p:sp>
      <p:cxnSp>
        <p:nvCxnSpPr>
          <p:cNvPr id="553" name="Google Shape;553;p74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4" name="Google Shape;554;p74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555" name="Google Shape;555;p74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556" name="Google Shape;556;p74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557" name="Google Shape;557;p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74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559" name="Google Shape;559;p74"/>
          <p:cNvSpPr/>
          <p:nvPr/>
        </p:nvSpPr>
        <p:spPr>
          <a:xfrm>
            <a:off x="57936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NLLLoss</a:t>
            </a:r>
            <a:endParaRPr sz="500"/>
          </a:p>
        </p:txBody>
      </p:sp>
      <p:sp>
        <p:nvSpPr>
          <p:cNvPr id="560" name="Google Shape;560;p7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(log)Softmax + NLLLoss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input</a:t>
            </a:r>
            <a:endParaRPr/>
          </a:p>
        </p:txBody>
      </p:sp>
      <p:sp>
        <p:nvSpPr>
          <p:cNvPr id="566" name="Google Shape;566;p75"/>
          <p:cNvSpPr txBox="1"/>
          <p:nvPr/>
        </p:nvSpPr>
        <p:spPr>
          <a:xfrm>
            <a:off x="5018013" y="4854602"/>
            <a:ext cx="4003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https://www.youtube.com/watch?v=aircAruvnKk&amp;t=1s</a:t>
            </a:r>
            <a:endParaRPr sz="500"/>
          </a:p>
        </p:txBody>
      </p:sp>
      <p:pic>
        <p:nvPicPr>
          <p:cNvPr descr="Image" id="567" name="Google Shape;567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5825" y="1578769"/>
            <a:ext cx="2862732" cy="2847738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75"/>
          <p:cNvSpPr txBox="1"/>
          <p:nvPr/>
        </p:nvSpPr>
        <p:spPr>
          <a:xfrm>
            <a:off x="4342300" y="2814761"/>
            <a:ext cx="24786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28x28 pixels = 784 </a:t>
            </a:r>
            <a:endParaRPr sz="500"/>
          </a:p>
        </p:txBody>
      </p:sp>
      <p:pic>
        <p:nvPicPr>
          <p:cNvPr descr="Image" id="569" name="Google Shape;569;p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7175" y="1020216"/>
            <a:ext cx="928421" cy="9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6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pic>
        <p:nvPicPr>
          <p:cNvPr descr="Image" id="575" name="Google Shape;575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7581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6" name="Google Shape;576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6769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7" name="Google Shape;577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5956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8" name="Google Shape;578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5144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9" name="Google Shape;579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2021" y="1493044"/>
            <a:ext cx="127203" cy="2805152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76"/>
          <p:cNvSpPr/>
          <p:nvPr/>
        </p:nvSpPr>
        <p:spPr>
          <a:xfrm>
            <a:off x="1331795" y="1457325"/>
            <a:ext cx="55143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81" name="Google Shape;581;p76"/>
          <p:cNvGrpSpPr/>
          <p:nvPr/>
        </p:nvGrpSpPr>
        <p:grpSpPr>
          <a:xfrm>
            <a:off x="3549463" y="4385869"/>
            <a:ext cx="1122413" cy="489843"/>
            <a:chOff x="-1" y="-1"/>
            <a:chExt cx="2993100" cy="1306247"/>
          </a:xfrm>
        </p:grpSpPr>
        <p:pic>
          <p:nvPicPr>
            <p:cNvPr descr="Image" id="582" name="Google Shape;582;p7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215936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3" name="Google Shape;583;p76"/>
            <p:cNvSpPr txBox="1"/>
            <p:nvPr/>
          </p:nvSpPr>
          <p:spPr>
            <a:xfrm>
              <a:off x="-1" y="679846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  <a:endParaRPr sz="500"/>
            </a:p>
          </p:txBody>
        </p:sp>
      </p:grpSp>
      <p:grpSp>
        <p:nvGrpSpPr>
          <p:cNvPr id="584" name="Google Shape;584;p76"/>
          <p:cNvGrpSpPr/>
          <p:nvPr/>
        </p:nvGrpSpPr>
        <p:grpSpPr>
          <a:xfrm>
            <a:off x="6185756" y="4339434"/>
            <a:ext cx="1012388" cy="582711"/>
            <a:chOff x="0" y="-1"/>
            <a:chExt cx="2699700" cy="1553897"/>
          </a:xfrm>
        </p:grpSpPr>
        <p:pic>
          <p:nvPicPr>
            <p:cNvPr descr="Image" id="585" name="Google Shape;585;p7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069225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6" name="Google Shape;586;p76"/>
            <p:cNvSpPr txBox="1"/>
            <p:nvPr/>
          </p:nvSpPr>
          <p:spPr>
            <a:xfrm>
              <a:off x="0" y="432196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  <a:endParaRPr sz="5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  <a:endParaRPr sz="500"/>
            </a:p>
          </p:txBody>
        </p:sp>
      </p:grpSp>
      <p:pic>
        <p:nvPicPr>
          <p:cNvPr descr="Image" id="587" name="Google Shape;587;p7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1707" y="1457325"/>
            <a:ext cx="5564410" cy="29861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88" name="Google Shape;588;p7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47213" y="2006578"/>
            <a:ext cx="1551546" cy="1543421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76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https://ml4a.github.io/ml4a/looking_inside_neural_nets</a:t>
            </a:r>
            <a:endParaRPr sz="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7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grpSp>
        <p:nvGrpSpPr>
          <p:cNvPr id="595" name="Google Shape;595;p77"/>
          <p:cNvGrpSpPr/>
          <p:nvPr/>
        </p:nvGrpSpPr>
        <p:grpSpPr>
          <a:xfrm>
            <a:off x="280988" y="1604963"/>
            <a:ext cx="7862004" cy="2362238"/>
            <a:chOff x="0" y="0"/>
            <a:chExt cx="20965344" cy="6299302"/>
          </a:xfrm>
        </p:grpSpPr>
        <p:pic>
          <p:nvPicPr>
            <p:cNvPr descr="Image" id="596" name="Google Shape;596;p7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20502709" cy="62993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7" name="Google Shape;597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604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8" name="Google Shape;598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88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9" name="Google Shape;599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573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00" name="Google Shape;600;p7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557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01" name="Google Shape;601;p7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0688300" y="31750"/>
              <a:ext cx="277044" cy="61095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02" name="Google Shape;602;p77"/>
          <p:cNvSpPr/>
          <p:nvPr/>
        </p:nvSpPr>
        <p:spPr>
          <a:xfrm>
            <a:off x="2262775" y="1581200"/>
            <a:ext cx="55002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603" name="Google Shape;603;p7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18813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4" name="Google Shape;604;p7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79011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77"/>
          <p:cNvSpPr txBox="1"/>
          <p:nvPr/>
        </p:nvSpPr>
        <p:spPr>
          <a:xfrm>
            <a:off x="1425389" y="4446798"/>
            <a:ext cx="1122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Input layer 784</a:t>
            </a:r>
            <a:endParaRPr sz="500"/>
          </a:p>
        </p:txBody>
      </p:sp>
      <p:sp>
        <p:nvSpPr>
          <p:cNvPr id="606" name="Google Shape;606;p77"/>
          <p:cNvSpPr txBox="1"/>
          <p:nvPr/>
        </p:nvSpPr>
        <p:spPr>
          <a:xfrm>
            <a:off x="7500206" y="4353929"/>
            <a:ext cx="10125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output layer </a:t>
            </a:r>
            <a:endParaRPr sz="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 (labels)</a:t>
            </a:r>
            <a:endParaRPr sz="500"/>
          </a:p>
        </p:txBody>
      </p:sp>
      <p:pic>
        <p:nvPicPr>
          <p:cNvPr descr="Image" id="607" name="Google Shape;607;p7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4747245" y="3620379"/>
            <a:ext cx="211871" cy="13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77"/>
          <p:cNvSpPr txBox="1"/>
          <p:nvPr/>
        </p:nvSpPr>
        <p:spPr>
          <a:xfrm>
            <a:off x="4326171" y="4446798"/>
            <a:ext cx="1051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Hidden layers</a:t>
            </a:r>
            <a:endParaRPr sz="500"/>
          </a:p>
        </p:txBody>
      </p:sp>
      <p:sp>
        <p:nvSpPr>
          <p:cNvPr id="609" name="Google Shape;609;p77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  <a:endParaRPr sz="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8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grpSp>
        <p:nvGrpSpPr>
          <p:cNvPr id="615" name="Google Shape;615;p78"/>
          <p:cNvGrpSpPr/>
          <p:nvPr/>
        </p:nvGrpSpPr>
        <p:grpSpPr>
          <a:xfrm>
            <a:off x="280988" y="1604963"/>
            <a:ext cx="8231606" cy="3169604"/>
            <a:chOff x="0" y="0"/>
            <a:chExt cx="21950948" cy="8452278"/>
          </a:xfrm>
        </p:grpSpPr>
        <p:grpSp>
          <p:nvGrpSpPr>
            <p:cNvPr id="616" name="Google Shape;616;p78"/>
            <p:cNvGrpSpPr/>
            <p:nvPr/>
          </p:nvGrpSpPr>
          <p:grpSpPr>
            <a:xfrm>
              <a:off x="0" y="0"/>
              <a:ext cx="20965344" cy="6299302"/>
              <a:chOff x="0" y="0"/>
              <a:chExt cx="20965344" cy="6299302"/>
            </a:xfrm>
          </p:grpSpPr>
          <p:pic>
            <p:nvPicPr>
              <p:cNvPr descr="Image" id="617" name="Google Shape;617;p7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20502709" cy="629930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18" name="Google Shape;618;p7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604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19" name="Google Shape;619;p7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1588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0" name="Google Shape;620;p7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4573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1" name="Google Shape;621;p7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7557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2" name="Google Shape;622;p78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20688300" y="31750"/>
                <a:ext cx="277044" cy="610955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623" name="Google Shape;623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20320474" y="6146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4" name="Google Shape;624;p78"/>
            <p:cNvSpPr txBox="1"/>
            <p:nvPr/>
          </p:nvSpPr>
          <p:spPr>
            <a:xfrm>
              <a:off x="3051737" y="7578228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  <a:endParaRPr sz="500"/>
            </a:p>
          </p:txBody>
        </p:sp>
        <p:sp>
          <p:nvSpPr>
            <p:cNvPr id="625" name="Google Shape;625;p78"/>
            <p:cNvSpPr txBox="1"/>
            <p:nvPr/>
          </p:nvSpPr>
          <p:spPr>
            <a:xfrm>
              <a:off x="19251248" y="7330578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  <a:endParaRPr sz="5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  <a:endParaRPr sz="500"/>
            </a:p>
          </p:txBody>
        </p:sp>
        <p:pic>
          <p:nvPicPr>
            <p:cNvPr descr="Image" id="626" name="Google Shape;626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43946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27" name="Google Shape;627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79760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8" name="Google Shape;628;p78"/>
            <p:cNvSpPr txBox="1"/>
            <p:nvPr/>
          </p:nvSpPr>
          <p:spPr>
            <a:xfrm>
              <a:off x="68426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  <a:endParaRPr sz="500"/>
            </a:p>
          </p:txBody>
        </p:sp>
        <p:pic>
          <p:nvPicPr>
            <p:cNvPr descr="Image" id="629" name="Google Shape;629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09732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0" name="Google Shape;630;p78"/>
            <p:cNvSpPr txBox="1"/>
            <p:nvPr/>
          </p:nvSpPr>
          <p:spPr>
            <a:xfrm>
              <a:off x="98398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  <a:endParaRPr sz="500"/>
            </a:p>
          </p:txBody>
        </p:sp>
        <p:pic>
          <p:nvPicPr>
            <p:cNvPr descr="Image" id="631" name="Google Shape;631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39704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2" name="Google Shape;632;p78"/>
            <p:cNvSpPr txBox="1"/>
            <p:nvPr/>
          </p:nvSpPr>
          <p:spPr>
            <a:xfrm>
              <a:off x="12887837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  <a:endParaRPr sz="500"/>
            </a:p>
          </p:txBody>
        </p:sp>
        <p:pic>
          <p:nvPicPr>
            <p:cNvPr descr="Image" id="633" name="Google Shape;633;p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6815274" y="62476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4" name="Google Shape;634;p78"/>
            <p:cNvSpPr txBox="1"/>
            <p:nvPr/>
          </p:nvSpPr>
          <p:spPr>
            <a:xfrm>
              <a:off x="15681838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</a:t>
              </a:r>
              <a:r>
                <a:rPr b="1" lang="en" sz="1200">
                  <a:latin typeface="Helvetica Neue"/>
                  <a:ea typeface="Helvetica Neue"/>
                  <a:cs typeface="Helvetica Neue"/>
                  <a:sym typeface="Helvetica Neue"/>
                </a:rPr>
                <a:t>4</a:t>
              </a: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: 120 </a:t>
              </a:r>
              <a:endParaRPr sz="500"/>
            </a:p>
          </p:txBody>
        </p:sp>
      </p:grpSp>
      <p:sp>
        <p:nvSpPr>
          <p:cNvPr id="635" name="Google Shape;635;p78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  <a:endParaRPr sz="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7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grpSp>
        <p:nvGrpSpPr>
          <p:cNvPr id="641" name="Google Shape;641;p79"/>
          <p:cNvGrpSpPr/>
          <p:nvPr/>
        </p:nvGrpSpPr>
        <p:grpSpPr>
          <a:xfrm>
            <a:off x="1648284" y="1388831"/>
            <a:ext cx="5311127" cy="1595795"/>
            <a:chOff x="0" y="0"/>
            <a:chExt cx="14163006" cy="4255454"/>
          </a:xfrm>
        </p:grpSpPr>
        <p:pic>
          <p:nvPicPr>
            <p:cNvPr descr="Image" id="642" name="Google Shape;642;p7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13850476" cy="42554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3" name="Google Shape;643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81254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4" name="Google Shape;644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2870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5" name="Google Shape;645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84486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6" name="Google Shape;646;p7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86102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7" name="Google Shape;647;p7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3975850" y="21448"/>
              <a:ext cx="187156" cy="412727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8" name="Google Shape;648;p79"/>
          <p:cNvSpPr txBox="1"/>
          <p:nvPr/>
        </p:nvSpPr>
        <p:spPr>
          <a:xfrm>
            <a:off x="-462546" y="3092648"/>
            <a:ext cx="7450500" cy="12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4318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9" name="Google Shape;649;p79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https://ml4a.github.io/ml4a/looking_inside_neural_nets</a:t>
            </a:r>
            <a:endParaRPr sz="500"/>
          </a:p>
        </p:txBody>
      </p:sp>
      <p:pic>
        <p:nvPicPr>
          <p:cNvPr descr="Image" id="650" name="Google Shape;650;p7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80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  <a:endParaRPr/>
          </a:p>
        </p:txBody>
      </p:sp>
      <p:pic>
        <p:nvPicPr>
          <p:cNvPr descr="Image" id="656" name="Google Shape;656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80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# No need activation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658" name="Google Shape;658;p80"/>
          <p:cNvGrpSpPr/>
          <p:nvPr/>
        </p:nvGrpSpPr>
        <p:grpSpPr>
          <a:xfrm>
            <a:off x="3830432" y="2043884"/>
            <a:ext cx="5186911" cy="2054241"/>
            <a:chOff x="0" y="0"/>
            <a:chExt cx="13831762" cy="5326007"/>
          </a:xfrm>
        </p:grpSpPr>
        <p:grpSp>
          <p:nvGrpSpPr>
            <p:cNvPr id="659" name="Google Shape;659;p80"/>
            <p:cNvGrpSpPr/>
            <p:nvPr/>
          </p:nvGrpSpPr>
          <p:grpSpPr>
            <a:xfrm>
              <a:off x="0" y="0"/>
              <a:ext cx="13210863" cy="3969371"/>
              <a:chOff x="0" y="0"/>
              <a:chExt cx="13210863" cy="3969371"/>
            </a:xfrm>
          </p:grpSpPr>
          <p:pic>
            <p:nvPicPr>
              <p:cNvPr descr="Image" id="660" name="Google Shape;660;p8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0" y="0"/>
                <a:ext cx="12919346" cy="396937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1" name="Google Shape;661;p8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5421784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2" name="Google Shape;662;p8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7302403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3" name="Google Shape;663;p8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9183022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4" name="Google Shape;664;p8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11063640" y="3065008"/>
                <a:ext cx="348134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5" name="Google Shape;665;p80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3036289" y="20006"/>
                <a:ext cx="174574" cy="384980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666" name="Google Shape;666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2804512" y="3872808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7" name="Google Shape;667;p80"/>
            <p:cNvSpPr txBox="1"/>
            <p:nvPr/>
          </p:nvSpPr>
          <p:spPr>
            <a:xfrm>
              <a:off x="1922987" y="4775258"/>
              <a:ext cx="18861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  <a:endParaRPr sz="500"/>
            </a:p>
          </p:txBody>
        </p:sp>
        <p:sp>
          <p:nvSpPr>
            <p:cNvPr id="668" name="Google Shape;668;p80"/>
            <p:cNvSpPr txBox="1"/>
            <p:nvPr/>
          </p:nvSpPr>
          <p:spPr>
            <a:xfrm>
              <a:off x="12130762" y="4619207"/>
              <a:ext cx="1701000" cy="70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  <a:endParaRPr sz="5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  <a:endParaRPr sz="500"/>
            </a:p>
          </p:txBody>
        </p:sp>
        <p:pic>
          <p:nvPicPr>
            <p:cNvPr descr="Image" id="669" name="Google Shape;669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2769209" y="3952834"/>
              <a:ext cx="356017" cy="13041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70" name="Google Shape;670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5025952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1" name="Google Shape;671;p80"/>
            <p:cNvSpPr txBox="1"/>
            <p:nvPr/>
          </p:nvSpPr>
          <p:spPr>
            <a:xfrm>
              <a:off x="4311741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  <a:endParaRPr sz="500"/>
            </a:p>
          </p:txBody>
        </p:sp>
        <p:pic>
          <p:nvPicPr>
            <p:cNvPr descr="Image" id="672" name="Google Shape;672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6914574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3" name="Google Shape;673;p80"/>
            <p:cNvSpPr txBox="1"/>
            <p:nvPr/>
          </p:nvSpPr>
          <p:spPr>
            <a:xfrm>
              <a:off x="6200363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  <a:endParaRPr sz="500"/>
            </a:p>
          </p:txBody>
        </p:sp>
        <p:pic>
          <p:nvPicPr>
            <p:cNvPr descr="Image" id="674" name="Google Shape;674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8803195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5" name="Google Shape;675;p80"/>
            <p:cNvSpPr txBox="1"/>
            <p:nvPr/>
          </p:nvSpPr>
          <p:spPr>
            <a:xfrm>
              <a:off x="812099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  <a:endParaRPr sz="500"/>
            </a:p>
          </p:txBody>
        </p:sp>
        <p:pic>
          <p:nvPicPr>
            <p:cNvPr descr="Image" id="676" name="Google Shape;676;p8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0595785" y="3936829"/>
              <a:ext cx="356016" cy="13041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7" name="Google Shape;677;p80"/>
            <p:cNvSpPr txBox="1"/>
            <p:nvPr/>
          </p:nvSpPr>
          <p:spPr>
            <a:xfrm>
              <a:off x="988157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120 </a:t>
              </a:r>
              <a:endParaRPr sz="500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81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  <a:endParaRPr/>
          </a:p>
        </p:txBody>
      </p:sp>
      <p:sp>
        <p:nvSpPr>
          <p:cNvPr id="683" name="Google Shape;683;p81"/>
          <p:cNvSpPr txBox="1"/>
          <p:nvPr/>
        </p:nvSpPr>
        <p:spPr>
          <a:xfrm>
            <a:off x="3821250" y="1583075"/>
            <a:ext cx="5056800" cy="1684200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lang="en" sz="1100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…</a:t>
            </a:r>
            <a:endParaRPr b="1" sz="1100">
              <a:solidFill>
                <a:srgbClr val="0114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data, target = Variable(data), Variable(target)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optimizer.zero_grad()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output = model(data)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loss = </a:t>
            </a:r>
            <a:r>
              <a:rPr b="1" lang="en" sz="11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1778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loss.backward()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optimizer.step()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684" name="Google Shape;684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Google Shape;685;p81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# No need activation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2"/>
          <p:cNvSpPr txBox="1"/>
          <p:nvPr>
            <p:ph type="title"/>
          </p:nvPr>
        </p:nvSpPr>
        <p:spPr>
          <a:xfrm>
            <a:off x="2917650" y="44038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Softmax</a:t>
            </a:r>
            <a:endParaRPr/>
          </a:p>
        </p:txBody>
      </p:sp>
      <p:sp>
        <p:nvSpPr>
          <p:cNvPr id="691" name="Google Shape;691;p82"/>
          <p:cNvSpPr txBox="1"/>
          <p:nvPr/>
        </p:nvSpPr>
        <p:spPr>
          <a:xfrm>
            <a:off x="143975" y="76200"/>
            <a:ext cx="4605000" cy="4992900"/>
          </a:xfrm>
          <a:prstGeom prst="rect">
            <a:avLst/>
          </a:prstGeom>
          <a:noFill/>
          <a:ln cap="flat" cmpd="sng" w="12700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  <a:endParaRPr b="1" i="0" sz="7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700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692" name="Google Shape;692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97" name="Google Shape;697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7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83"/>
          <p:cNvSpPr txBox="1"/>
          <p:nvPr>
            <p:ph type="title"/>
          </p:nvPr>
        </p:nvSpPr>
        <p:spPr>
          <a:xfrm>
            <a:off x="5232708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  <a:endParaRPr/>
          </a:p>
        </p:txBody>
      </p:sp>
      <p:pic>
        <p:nvPicPr>
          <p:cNvPr descr="Image" id="699" name="Google Shape;699;p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83"/>
          <p:cNvSpPr txBox="1"/>
          <p:nvPr/>
        </p:nvSpPr>
        <p:spPr>
          <a:xfrm>
            <a:off x="143975" y="76200"/>
            <a:ext cx="4605000" cy="4992900"/>
          </a:xfrm>
          <a:prstGeom prst="rect">
            <a:avLst/>
          </a:prstGeom>
          <a:noFill/>
          <a:ln cap="flat" cmpd="sng" w="12700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  <a:endParaRPr b="1" i="0" sz="7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700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31" name="Google Shape;231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32" name="Google Shape;232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57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34" name="Google Shape;234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57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236" name="Google Shape;236;p57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05" name="Google Shape;705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363" y="166688"/>
            <a:ext cx="2519498" cy="1662708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84"/>
          <p:cNvSpPr txBox="1"/>
          <p:nvPr/>
        </p:nvSpPr>
        <p:spPr>
          <a:xfrm>
            <a:off x="3153118" y="256580"/>
            <a:ext cx="5706000" cy="14871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7" name="Google Shape;707;p84"/>
          <p:cNvSpPr txBox="1"/>
          <p:nvPr/>
        </p:nvSpPr>
        <p:spPr>
          <a:xfrm>
            <a:off x="3153119" y="2078236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8" name="Google Shape;708;p84"/>
          <p:cNvSpPr txBox="1"/>
          <p:nvPr/>
        </p:nvSpPr>
        <p:spPr>
          <a:xfrm>
            <a:off x="3153119" y="2637829"/>
            <a:ext cx="5706000" cy="2325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b="1" i="1" lang="en" sz="11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torch.max(output.data</a:t>
            </a:r>
            <a:r>
              <a:rPr b="1" lang="en" sz="1100">
                <a:latin typeface="Consolas"/>
                <a:ea typeface="Consolas"/>
                <a:cs typeface="Consolas"/>
                <a:sym typeface="Consolas"/>
              </a:rPr>
              <a:t>, 1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b="1"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b="1"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test_loss, correct,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13" name="Google Shape;713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363" y="166688"/>
            <a:ext cx="2519498" cy="1662708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p85"/>
          <p:cNvSpPr txBox="1"/>
          <p:nvPr/>
        </p:nvSpPr>
        <p:spPr>
          <a:xfrm>
            <a:off x="3153118" y="256580"/>
            <a:ext cx="5706000" cy="14871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5" name="Google Shape;715;p85"/>
          <p:cNvSpPr txBox="1"/>
          <p:nvPr/>
        </p:nvSpPr>
        <p:spPr>
          <a:xfrm>
            <a:off x="3153119" y="2078236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6" name="Google Shape;716;p85"/>
          <p:cNvSpPr txBox="1"/>
          <p:nvPr/>
        </p:nvSpPr>
        <p:spPr>
          <a:xfrm>
            <a:off x="4146575" y="2485525"/>
            <a:ext cx="4865100" cy="24777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8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8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torch.max(output.data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, 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test_loss, correct,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7" name="Google Shape;717;p85"/>
          <p:cNvSpPr txBox="1"/>
          <p:nvPr/>
        </p:nvSpPr>
        <p:spPr>
          <a:xfrm>
            <a:off x="43825" y="3182025"/>
            <a:ext cx="3916500" cy="1487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 = Variable(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torch.Tensor([[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0.9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</a:t>
            </a: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torch.max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returns both the max values and indices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Y_pred_val, Y_pred_idx = </a:t>
            </a:r>
            <a:endParaRPr b="1" sz="1000">
              <a:solidFill>
                <a:srgbClr val="0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             torch.max(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Y_pred_scores.data,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0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Y_pred_idx = </a:t>
            </a: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torch.max(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Y_pred_scores.data,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)[1]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86"/>
          <p:cNvSpPr txBox="1"/>
          <p:nvPr/>
        </p:nvSpPr>
        <p:spPr>
          <a:xfrm>
            <a:off x="95910" y="75604"/>
            <a:ext cx="5292900" cy="4992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9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output.data.max(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keepdim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’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format(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test_loss, correct,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train(epoch)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723" name="Google Shape;723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9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Google Shape;724;p86"/>
          <p:cNvSpPr txBox="1"/>
          <p:nvPr>
            <p:ph type="title"/>
          </p:nvPr>
        </p:nvSpPr>
        <p:spPr>
          <a:xfrm>
            <a:off x="5813733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  <a:endParaRPr/>
          </a:p>
        </p:txBody>
      </p:sp>
      <p:sp>
        <p:nvSpPr>
          <p:cNvPr id="725" name="Google Shape;725;p86"/>
          <p:cNvSpPr txBox="1"/>
          <p:nvPr/>
        </p:nvSpPr>
        <p:spPr>
          <a:xfrm>
            <a:off x="5477450" y="1355250"/>
            <a:ext cx="3575400" cy="37086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[0/60000 (0%)]	Loss: 2.313209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[640/60000 (1%)]	Loss: 2.303560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[1280/60000 (2%)]	Loss: 2.296464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[1920/60000 (3%)]	Loss: 2.297758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[2560/60000 (4%)]	Loss: 2.308579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[3200/60000 (5%)]	Loss: 2.300100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[3840/60000 (6%)]	Loss: 2.300800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[4480/60000 (7%)]	Loss: 2.301295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[5120/60000 (9%)]	Loss: 2.295039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...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[51200/60000 (85%)]	Loss: 0.069267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[51840/60000 (86%)]	Loss: 0.044378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[52480/60000 (87%)]	Loss: 0.163481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[53120/60000 (88%)]	Loss: 0.243676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[53760/60000 (90%)]	Loss: 0.045024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[54400/60000 (91%)]	Loss: 0.064958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[55040/60000 (92%)]	Loss: 0.071447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[55680/60000 (93%)]	Loss: 0.043712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[56320/60000 (94%)]	Loss: 0.099484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[56960/60000 (95%)]	Loss: 0.159727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[57600/60000 (96%)]	Loss: 0.109291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[58240/60000 (97%)]	Loss: 0.116370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[58880/60000 (98%)]	Loss: 0.127303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[59520/60000 (99%)]	Loss: 0.030254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Test set: Average loss: -12.1596, Accuracy: 9697/10000 (</a:t>
            </a: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97</a:t>
            </a: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%)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t/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Google Shape;730;p87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1" name="Google Shape;731;p87"/>
          <p:cNvSpPr/>
          <p:nvPr/>
        </p:nvSpPr>
        <p:spPr>
          <a:xfrm>
            <a:off x="5530349" y="1767711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732" name="Google Shape;732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61850" y="2117099"/>
            <a:ext cx="357425" cy="460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3" name="Google Shape;733;p87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734" name="Google Shape;734;p87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5" name="Google Shape;735;p87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736" name="Google Shape;736;p87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Multiple label prediction?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i="1" lang="en" sz="3000"/>
              <a:t>Just use CrossEntropyLoss</a:t>
            </a:r>
            <a:r>
              <a:rPr lang="en"/>
              <a:t>!</a:t>
            </a:r>
            <a:endParaRPr/>
          </a:p>
        </p:txBody>
      </p:sp>
      <p:sp>
        <p:nvSpPr>
          <p:cNvPr id="737" name="Google Shape;737;p87"/>
          <p:cNvSpPr txBox="1"/>
          <p:nvPr/>
        </p:nvSpPr>
        <p:spPr>
          <a:xfrm>
            <a:off x="5324670" y="4292050"/>
            <a:ext cx="1915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CrossEntropyLoss</a:t>
            </a:r>
            <a:endParaRPr sz="500"/>
          </a:p>
        </p:txBody>
      </p:sp>
      <p:cxnSp>
        <p:nvCxnSpPr>
          <p:cNvPr id="738" name="Google Shape;738;p87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9" name="Google Shape;739;p87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740" name="Google Shape;740;p87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741" name="Google Shape;741;p87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742" name="Google Shape;742;p8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Google Shape;743;p87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744" name="Google Shape;744;p87"/>
          <p:cNvSpPr/>
          <p:nvPr/>
        </p:nvSpPr>
        <p:spPr>
          <a:xfrm>
            <a:off x="5367724" y="3380850"/>
            <a:ext cx="1692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CrossEntropyLoss</a:t>
            </a:r>
            <a:endParaRPr sz="500"/>
          </a:p>
        </p:txBody>
      </p:sp>
      <p:pic>
        <p:nvPicPr>
          <p:cNvPr descr="Image" id="745" name="Google Shape;745;p8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88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r>
              <a:rPr lang="en"/>
              <a:t> 9-2</a:t>
            </a:r>
            <a:endParaRPr/>
          </a:p>
        </p:txBody>
      </p:sp>
      <p:sp>
        <p:nvSpPr>
          <p:cNvPr id="751" name="Google Shape;751;p88"/>
          <p:cNvSpPr txBox="1"/>
          <p:nvPr>
            <p:ph idx="1" type="body"/>
          </p:nvPr>
        </p:nvSpPr>
        <p:spPr>
          <a:xfrm>
            <a:off x="495450" y="1595074"/>
            <a:ext cx="8081400" cy="28107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Build a </a:t>
            </a:r>
            <a:r>
              <a:rPr lang="en" sz="2400"/>
              <a:t>classifier</a:t>
            </a:r>
            <a:r>
              <a:rPr lang="en" sz="2400"/>
              <a:t> for Otto Group Product</a:t>
            </a:r>
            <a:endParaRPr sz="24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https://www.kaggle.com/c/otto-group-product-classification-challenge/data</a:t>
            </a:r>
            <a:r>
              <a:rPr lang="en" sz="1800"/>
              <a:t>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 train.csv.zip (1.59 MB)</a:t>
            </a:r>
            <a:endParaRPr sz="18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Use DataLoader</a:t>
            </a:r>
            <a:endParaRPr sz="2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56" name="Google Shape;756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57" name="Google Shape;757;p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Google Shape;758;p89"/>
          <p:cNvSpPr txBox="1"/>
          <p:nvPr/>
        </p:nvSpPr>
        <p:spPr>
          <a:xfrm>
            <a:off x="4459700" y="2022550"/>
            <a:ext cx="37416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10: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CNN</a:t>
            </a:r>
            <a:endParaRPr sz="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8"/>
          <p:cNvSpPr txBox="1"/>
          <p:nvPr>
            <p:ph type="title"/>
          </p:nvPr>
        </p:nvSpPr>
        <p:spPr>
          <a:xfrm>
            <a:off x="431625" y="2308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MNIST: 10 labels</a:t>
            </a:r>
            <a:endParaRPr/>
          </a:p>
        </p:txBody>
      </p:sp>
      <p:pic>
        <p:nvPicPr>
          <p:cNvPr descr="Image" id="242" name="Google Shape;242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3545" y="1695905"/>
            <a:ext cx="3854899" cy="2981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labels: 10 outputs</a:t>
            </a:r>
            <a:endParaRPr/>
          </a:p>
        </p:txBody>
      </p:sp>
      <p:cxnSp>
        <p:nvCxnSpPr>
          <p:cNvPr id="248" name="Google Shape;248;p59"/>
          <p:cNvCxnSpPr/>
          <p:nvPr/>
        </p:nvCxnSpPr>
        <p:spPr>
          <a:xfrm>
            <a:off x="1914369" y="2342782"/>
            <a:ext cx="2040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49" name="Google Shape;249;p59"/>
          <p:cNvSpPr/>
          <p:nvPr/>
        </p:nvSpPr>
        <p:spPr>
          <a:xfrm>
            <a:off x="2174070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250" name="Google Shape;250;p59"/>
          <p:cNvSpPr/>
          <p:nvPr/>
        </p:nvSpPr>
        <p:spPr>
          <a:xfrm>
            <a:off x="3180877" y="2012231"/>
            <a:ext cx="726600" cy="660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251" name="Google Shape;251;p59"/>
          <p:cNvCxnSpPr/>
          <p:nvPr/>
        </p:nvCxnSpPr>
        <p:spPr>
          <a:xfrm>
            <a:off x="3994545" y="2342782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52" name="Google Shape;25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668" y="2254974"/>
            <a:ext cx="203917" cy="175618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59"/>
          <p:cNvSpPr/>
          <p:nvPr/>
        </p:nvSpPr>
        <p:spPr>
          <a:xfrm>
            <a:off x="4998945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254" name="Google Shape;254;p59"/>
          <p:cNvCxnSpPr/>
          <p:nvPr/>
        </p:nvCxnSpPr>
        <p:spPr>
          <a:xfrm>
            <a:off x="6784205" y="2342783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55" name="Google Shape;255;p59"/>
          <p:cNvSpPr txBox="1"/>
          <p:nvPr/>
        </p:nvSpPr>
        <p:spPr>
          <a:xfrm>
            <a:off x="4623420" y="2187235"/>
            <a:ext cx="2106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descr="Image" id="256" name="Google Shape;256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0020" y="2186619"/>
            <a:ext cx="240915" cy="31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59"/>
          <p:cNvSpPr/>
          <p:nvPr/>
        </p:nvSpPr>
        <p:spPr>
          <a:xfrm>
            <a:off x="5975927" y="2012344"/>
            <a:ext cx="726600" cy="660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Gill Sans"/>
              <a:buNone/>
            </a:pPr>
            <a:r>
              <a:rPr lang="en">
                <a:solidFill>
                  <a:schemeClr val="dk1"/>
                </a:solidFill>
              </a:rPr>
              <a:t>10 labels: 10 outputs</a:t>
            </a:r>
            <a:endParaRPr/>
          </a:p>
        </p:txBody>
      </p:sp>
      <p:sp>
        <p:nvSpPr>
          <p:cNvPr id="263" name="Google Shape;263;p60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264" name="Google Shape;264;p60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65" name="Google Shape;26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60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267" name="Google Shape;267;p60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68" name="Google Shape;268;p60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269" name="Google Shape;269;p60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0" name="Google Shape;270;p60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271" name="Google Shape;271;p60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272" name="Google Shape;272;p60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273" name="Google Shape;273;p60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4" name="Google Shape;274;p60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275" name="Google Shape;275;p60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276" name="Google Shape;276;p60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77" name="Google Shape;277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60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  <a:endParaRPr/>
          </a:p>
        </p:txBody>
      </p:sp>
      <p:sp>
        <p:nvSpPr>
          <p:cNvPr id="284" name="Google Shape;284;p61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285" name="Google Shape;285;p6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86" name="Google Shape;286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61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288" name="Google Shape;288;p61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89" name="Google Shape;289;p61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290" name="Google Shape;290;p61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91" name="Google Shape;291;p61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292" name="Google Shape;292;p61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descr="Image" id="293" name="Google Shape;293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94" name="Google Shape;294;p6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61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96" name="Google Shape;296;p6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61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298" name="Google Shape;298;p61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99" name="Google Shape;299;p61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00" name="Google Shape;300;p61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01" name="Google Shape;301;p61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02" name="Google Shape;302;p6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61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id="304" name="Google Shape;304;p6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  <a:endParaRPr/>
          </a:p>
        </p:txBody>
      </p:sp>
      <p:sp>
        <p:nvSpPr>
          <p:cNvPr id="310" name="Google Shape;310;p62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311" name="Google Shape;311;p62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12" name="Google Shape;312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62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314" name="Google Shape;314;p62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5" name="Google Shape;315;p62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316" name="Google Shape;316;p62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7" name="Google Shape;317;p62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318" name="Google Shape;318;p62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grpSp>
        <p:nvGrpSpPr>
          <p:cNvPr id="319" name="Google Shape;319;p62"/>
          <p:cNvGrpSpPr/>
          <p:nvPr/>
        </p:nvGrpSpPr>
        <p:grpSpPr>
          <a:xfrm>
            <a:off x="5457725" y="3189446"/>
            <a:ext cx="2575788" cy="1772782"/>
            <a:chOff x="507552" y="0"/>
            <a:chExt cx="6868769" cy="4727420"/>
          </a:xfrm>
        </p:grpSpPr>
        <p:pic>
          <p:nvPicPr>
            <p:cNvPr descr="Image" id="320" name="Google Shape;320;p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7552" y="0"/>
              <a:ext cx="6471015" cy="31772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321" name="Google Shape;321;p6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296719" y="3583752"/>
              <a:ext cx="2079602" cy="11436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322" name="Google Shape;322;p6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220329" y="2668998"/>
              <a:ext cx="1805196" cy="8274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3" name="Google Shape;323;p62"/>
            <p:cNvSpPr/>
            <p:nvPr/>
          </p:nvSpPr>
          <p:spPr>
            <a:xfrm>
              <a:off x="3054891" y="3112988"/>
              <a:ext cx="602700" cy="401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Image" id="324" name="Google Shape;324;p6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371321" y="3222276"/>
              <a:ext cx="269400" cy="18317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Image" id="325" name="Google Shape;325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26" name="Google Shape;326;p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62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28" name="Google Shape;328;p6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62"/>
          <p:cNvSpPr/>
          <p:nvPr/>
        </p:nvSpPr>
        <p:spPr>
          <a:xfrm>
            <a:off x="6610350" y="3543448"/>
            <a:ext cx="345600" cy="4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0" name="Google Shape;330;p62"/>
          <p:cNvSpPr txBox="1"/>
          <p:nvPr/>
        </p:nvSpPr>
        <p:spPr>
          <a:xfrm>
            <a:off x="6689075" y="3626198"/>
            <a:ext cx="18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sp>
        <p:nvSpPr>
          <p:cNvPr id="331" name="Google Shape;331;p62"/>
          <p:cNvSpPr/>
          <p:nvPr/>
        </p:nvSpPr>
        <p:spPr>
          <a:xfrm>
            <a:off x="7319963" y="3099621"/>
            <a:ext cx="10953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32" name="Google Shape;332;p6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35044" y="3552973"/>
            <a:ext cx="1447011" cy="35773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62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334" name="Google Shape;334;p62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35" name="Google Shape;335;p62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36" name="Google Shape;336;p62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37" name="Google Shape;337;p62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38" name="Google Shape;338;p6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62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id="340" name="Google Shape;340;p6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6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10162" y="4627100"/>
            <a:ext cx="2766124" cy="45458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62"/>
          <p:cNvSpPr/>
          <p:nvPr/>
        </p:nvSpPr>
        <p:spPr>
          <a:xfrm>
            <a:off x="6500829" y="4166425"/>
            <a:ext cx="14469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43" name="Google Shape;343;p6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678709" y="4304325"/>
            <a:ext cx="1388741" cy="307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6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639850" y="4201975"/>
            <a:ext cx="1277025" cy="5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Probability</a:t>
            </a:r>
            <a:endParaRPr/>
          </a:p>
        </p:txBody>
      </p:sp>
      <p:sp>
        <p:nvSpPr>
          <p:cNvPr id="350" name="Google Shape;350;p63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351" name="Google Shape;351;p63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52" name="Google Shape;352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6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354" name="Google Shape;354;p63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55" name="Google Shape;355;p63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356" name="Google Shape;356;p63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57" name="Google Shape;357;p63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358" name="Google Shape;358;p63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359" name="Google Shape;359;p63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360" name="Google Shape;360;p63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61" name="Google Shape;361;p63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62" name="Google Shape;362;p63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63" name="Google Shape;363;p63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64" name="Google Shape;364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63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